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269" r:id="rId5"/>
    <p:sldId id="282" r:id="rId6"/>
    <p:sldId id="288" r:id="rId7"/>
    <p:sldId id="321" r:id="rId8"/>
    <p:sldId id="322" r:id="rId9"/>
    <p:sldId id="306" r:id="rId10"/>
    <p:sldId id="267" r:id="rId11"/>
    <p:sldId id="307" r:id="rId12"/>
    <p:sldId id="324" r:id="rId13"/>
    <p:sldId id="278" r:id="rId14"/>
    <p:sldId id="325" r:id="rId15"/>
    <p:sldId id="326" r:id="rId16"/>
    <p:sldId id="327" r:id="rId17"/>
    <p:sldId id="323" r:id="rId18"/>
    <p:sldId id="328" r:id="rId19"/>
    <p:sldId id="329" r:id="rId20"/>
    <p:sldId id="330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97E"/>
    <a:srgbClr val="8EBBE5"/>
    <a:srgbClr val="DF4661"/>
    <a:srgbClr val="EADA24"/>
    <a:srgbClr val="FF671F"/>
    <a:srgbClr val="CEDC00"/>
    <a:srgbClr val="00A9CE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157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83B256-1AE0-4299-91E1-0281CD7A2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38F86-38CE-4DB3-8EE3-0B519579F7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74900-D1A0-4A0B-B202-87900C6359CF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D83-9813-44CE-8F08-3F9DFE2F7F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5C13-C0EE-44AC-8849-A39362DB4C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70286-22A5-42C5-BF59-1143C233F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DAC-D4CE-4D41-A270-2D994750B78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3771D-2FDF-40DF-842A-AEB11336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1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64659AB-23A8-4B33-B7B0-2E980AA82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" y="2768"/>
            <a:ext cx="12191637" cy="6857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6942E5-E0E3-443F-8730-F492A59CD1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CA1FC-87A7-47EC-8AA4-B05594197578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</p:spTree>
    <p:extLst>
      <p:ext uri="{BB962C8B-B14F-4D97-AF65-F5344CB8AC3E}">
        <p14:creationId xmlns:p14="http://schemas.microsoft.com/office/powerpoint/2010/main" val="3948174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0285484A-33C1-4BE2-BDF8-3B2EBD16C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" y="2768"/>
            <a:ext cx="12191639" cy="6857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35E0F-8D3D-408F-8AEA-5840F87DDA60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3CA3-D70E-44C2-B9EA-D861CD043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1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234306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67106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288999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3054492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1673242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366805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1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3B04D5-8D1C-4456-97E6-B740CD092EDB}"/>
              </a:ext>
            </a:extLst>
          </p:cNvPr>
          <p:cNvSpPr/>
          <p:nvPr userDrawn="1"/>
        </p:nvSpPr>
        <p:spPr>
          <a:xfrm>
            <a:off x="405114" y="0"/>
            <a:ext cx="11786886" cy="6858000"/>
          </a:xfrm>
          <a:prstGeom prst="rect">
            <a:avLst/>
          </a:prstGeom>
          <a:solidFill>
            <a:srgbClr val="1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C42E2-046F-4484-A2D7-3E3AF2B57EB2}"/>
              </a:ext>
            </a:extLst>
          </p:cNvPr>
          <p:cNvSpPr/>
          <p:nvPr userDrawn="1"/>
        </p:nvSpPr>
        <p:spPr>
          <a:xfrm>
            <a:off x="0" y="0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435673-9B23-4057-96B5-FC3C25CC64BD}"/>
              </a:ext>
            </a:extLst>
          </p:cNvPr>
          <p:cNvSpPr txBox="1">
            <a:spLocks/>
          </p:cNvSpPr>
          <p:nvPr userDrawn="1"/>
        </p:nvSpPr>
        <p:spPr>
          <a:xfrm>
            <a:off x="1371600" y="201168"/>
            <a:ext cx="7715380" cy="1449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Scotia.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all over that.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C9B883F-643F-4D65-97D8-44B5999D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7" y="325519"/>
            <a:ext cx="8022739" cy="62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3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Seconday</a:t>
            </a:r>
            <a:endParaRPr lang="en-US" dirty="0"/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28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2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8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3" r:id="rId2"/>
    <p:sldLayoutId id="2147483673" r:id="rId3"/>
    <p:sldLayoutId id="2147483675" r:id="rId4"/>
    <p:sldLayoutId id="2147483677" r:id="rId5"/>
    <p:sldLayoutId id="2147483701" r:id="rId6"/>
    <p:sldLayoutId id="2147483702" r:id="rId7"/>
    <p:sldLayoutId id="2147483687" r:id="rId8"/>
    <p:sldLayoutId id="2147483699" r:id="rId9"/>
    <p:sldLayoutId id="2147483678" r:id="rId10"/>
    <p:sldLayoutId id="2147483679" r:id="rId11"/>
    <p:sldLayoutId id="2147483680" r:id="rId12"/>
    <p:sldLayoutId id="2147483696" r:id="rId13"/>
    <p:sldLayoutId id="2147483682" r:id="rId14"/>
    <p:sldLayoutId id="2147483683" r:id="rId15"/>
    <p:sldLayoutId id="2147483684" r:id="rId16"/>
    <p:sldLayoutId id="2147483688" r:id="rId17"/>
    <p:sldLayoutId id="2147483692" r:id="rId18"/>
    <p:sldLayoutId id="2147483693" r:id="rId19"/>
    <p:sldLayoutId id="2147483694" r:id="rId20"/>
    <p:sldLayoutId id="2147483697" r:id="rId21"/>
    <p:sldLayoutId id="2147483686" r:id="rId22"/>
    <p:sldLayoutId id="2147483695" r:id="rId23"/>
    <p:sldLayoutId id="2147483698" r:id="rId24"/>
    <p:sldLayoutId id="2147483700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FF206D8-6329-4048-9614-14DA08F574CA}"/>
              </a:ext>
            </a:extLst>
          </p:cNvPr>
          <p:cNvSpPr txBox="1">
            <a:spLocks noChangeAspect="1"/>
          </p:cNvSpPr>
          <p:nvPr/>
        </p:nvSpPr>
        <p:spPr>
          <a:xfrm>
            <a:off x="1371599" y="3644443"/>
            <a:ext cx="9592147" cy="1231106"/>
          </a:xfrm>
          <a:prstGeom prst="rect">
            <a:avLst/>
          </a:prstGeom>
          <a:noFill/>
        </p:spPr>
        <p:txBody>
          <a:bodyPr vert="horz" wrap="squar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Linux Files, Users and Groups</a:t>
            </a:r>
          </a:p>
          <a:p>
            <a:endParaRPr lang="en-US" sz="2000" b="0" dirty="0"/>
          </a:p>
          <a:p>
            <a:r>
              <a:rPr lang="en-US" sz="2000" b="0" dirty="0"/>
              <a:t>Date: October 2023</a:t>
            </a:r>
          </a:p>
        </p:txBody>
      </p:sp>
    </p:spTree>
    <p:extLst>
      <p:ext uri="{BB962C8B-B14F-4D97-AF65-F5344CB8AC3E}">
        <p14:creationId xmlns:p14="http://schemas.microsoft.com/office/powerpoint/2010/main" val="12701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066800"/>
            <a:ext cx="10319657" cy="5427306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en-US" sz="2600" dirty="0"/>
              <a:t>View Linux users in </a:t>
            </a:r>
            <a:r>
              <a:rPr lang="en-US" altLang="en-US" sz="2600" b="1" dirty="0"/>
              <a:t>/</a:t>
            </a:r>
            <a:r>
              <a:rPr lang="en-US" altLang="en-US" sz="2600" b="1" dirty="0" err="1"/>
              <a:t>etc</a:t>
            </a:r>
            <a:r>
              <a:rPr lang="en-US" altLang="en-US" sz="2600" b="1" dirty="0"/>
              <a:t>/passwd </a:t>
            </a:r>
          </a:p>
          <a:p>
            <a:pPr>
              <a:defRPr/>
            </a:pPr>
            <a:endParaRPr lang="en-US" altLang="en-US" sz="2600" dirty="0"/>
          </a:p>
          <a:p>
            <a:pPr marL="0" indent="0">
              <a:buNone/>
              <a:defRPr/>
            </a:pPr>
            <a:r>
              <a:rPr lang="en-US" altLang="en-US" sz="2400" dirty="0"/>
              <a:t>Example</a:t>
            </a:r>
          </a:p>
          <a:p>
            <a:pPr>
              <a:buNone/>
            </a:pPr>
            <a:r>
              <a:rPr lang="en-US" sz="2400" dirty="0"/>
              <a:t>nobody:x:65534:65533:nobody:/var/lib/nobody:/bin/bash</a:t>
            </a:r>
          </a:p>
          <a:p>
            <a:pPr>
              <a:buNone/>
            </a:pPr>
            <a:r>
              <a:rPr lang="en-US" sz="2400" dirty="0"/>
              <a:t>root:x:0:0:root:/root:/bin/bash</a:t>
            </a:r>
          </a:p>
          <a:p>
            <a:pPr>
              <a:buNone/>
            </a:pPr>
            <a:r>
              <a:rPr lang="en-US" sz="2400" dirty="0"/>
              <a:t>User:/var/lib/YaST2/</a:t>
            </a:r>
            <a:r>
              <a:rPr lang="en-US" sz="2400" dirty="0" err="1"/>
              <a:t>suse-ncc-fakehome</a:t>
            </a:r>
            <a:r>
              <a:rPr lang="en-US" sz="2400" dirty="0"/>
              <a:t>:/bin/bash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halo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0066FF"/>
                </a:solidFill>
              </a:rPr>
              <a:t>x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00B050"/>
                </a:solidFill>
              </a:rPr>
              <a:t>1000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FFC000"/>
                </a:solidFill>
              </a:rPr>
              <a:t>100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0070C0"/>
                </a:solidFill>
              </a:rPr>
              <a:t>/home/halo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7030A0"/>
                </a:solidFill>
              </a:rPr>
              <a:t>/bin/bash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Username</a:t>
            </a:r>
          </a:p>
          <a:p>
            <a:r>
              <a:rPr lang="en-US" sz="2800" dirty="0">
                <a:solidFill>
                  <a:srgbClr val="0066FF"/>
                </a:solidFill>
              </a:rPr>
              <a:t>Password</a:t>
            </a:r>
            <a:r>
              <a:rPr lang="en-US" sz="2800" dirty="0"/>
              <a:t> </a:t>
            </a:r>
            <a:r>
              <a:rPr lang="en-US" sz="2800" b="0" dirty="0"/>
              <a:t>(encrypted)</a:t>
            </a:r>
          </a:p>
          <a:p>
            <a:r>
              <a:rPr lang="en-US" sz="2800" dirty="0">
                <a:solidFill>
                  <a:srgbClr val="00B050"/>
                </a:solidFill>
              </a:rPr>
              <a:t>User ID </a:t>
            </a:r>
            <a:r>
              <a:rPr lang="en-US" sz="2800" b="0" dirty="0"/>
              <a:t>(UID)</a:t>
            </a:r>
          </a:p>
          <a:p>
            <a:r>
              <a:rPr lang="en-US" sz="2800" dirty="0">
                <a:solidFill>
                  <a:srgbClr val="FFC000"/>
                </a:solidFill>
              </a:rPr>
              <a:t>Group ID </a:t>
            </a:r>
            <a:r>
              <a:rPr lang="en-US" sz="2800" b="0" dirty="0"/>
              <a:t>(GID)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Home Directory </a:t>
            </a:r>
          </a:p>
          <a:p>
            <a:r>
              <a:rPr lang="en-US" sz="2800" dirty="0">
                <a:solidFill>
                  <a:srgbClr val="7030A0"/>
                </a:solidFill>
              </a:rPr>
              <a:t>Shell</a:t>
            </a:r>
          </a:p>
          <a:p>
            <a:pPr>
              <a:defRPr/>
            </a:pPr>
            <a:r>
              <a:rPr lang="en-US" sz="2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en-US" sz="2800" b="1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2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/bin/</a:t>
            </a:r>
            <a:r>
              <a:rPr lang="en-US" sz="2800" b="1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nologin</a:t>
            </a:r>
            <a:r>
              <a:rPr lang="en-US" sz="2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means that use cannot log in directly, they only exist internally.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027432" cy="615553"/>
          </a:xfrm>
        </p:spPr>
        <p:txBody>
          <a:bodyPr/>
          <a:lstStyle/>
          <a:p>
            <a:r>
              <a:rPr lang="en-US" dirty="0"/>
              <a:t>Linux Users</a:t>
            </a:r>
          </a:p>
        </p:txBody>
      </p:sp>
    </p:spTree>
    <p:extLst>
      <p:ext uri="{BB962C8B-B14F-4D97-AF65-F5344CB8AC3E}">
        <p14:creationId xmlns:p14="http://schemas.microsoft.com/office/powerpoint/2010/main" val="37124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066800"/>
            <a:ext cx="10319657" cy="5427306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en-US" dirty="0"/>
              <a:t>Groups are stored in </a:t>
            </a:r>
            <a:r>
              <a:rPr lang="en-US" altLang="en-US" b="1" dirty="0"/>
              <a:t>/</a:t>
            </a:r>
            <a:r>
              <a:rPr lang="en-US" altLang="en-US" b="1" dirty="0" err="1"/>
              <a:t>etc</a:t>
            </a:r>
            <a:r>
              <a:rPr lang="en-US" altLang="en-US" b="1" dirty="0"/>
              <a:t>/groups</a:t>
            </a:r>
          </a:p>
          <a:p>
            <a:pPr>
              <a:defRPr/>
            </a:pPr>
            <a:endParaRPr lang="en-US" altLang="en-US" dirty="0"/>
          </a:p>
          <a:p>
            <a:r>
              <a:rPr lang="en-US" dirty="0"/>
              <a:t>Password information is stored in </a:t>
            </a:r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/shadow</a:t>
            </a:r>
          </a:p>
          <a:p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1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Username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2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Hashed password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3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days since password was last changed 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Linux EPOCH (Jan 1, 1970).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4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many days before user can change password again.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5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many days until password change is required.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6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many days before password expiry will the user be notified that they need to change their password.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Uncompleted columns are How many days account will be locked, how many days until account is disabled.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2600" dirty="0"/>
          </a:p>
          <a:p>
            <a:pPr>
              <a:defRPr/>
            </a:pPr>
            <a:endParaRPr lang="en-US" altLang="en-US" sz="2600" dirty="0"/>
          </a:p>
          <a:p>
            <a:pPr>
              <a:defRPr/>
            </a:pPr>
            <a:endParaRPr lang="en-US" alt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7326686" cy="615553"/>
          </a:xfrm>
        </p:spPr>
        <p:txBody>
          <a:bodyPr/>
          <a:lstStyle/>
          <a:p>
            <a:r>
              <a:rPr lang="en-US" dirty="0"/>
              <a:t>Linux Groups and Passwords</a:t>
            </a:r>
          </a:p>
        </p:txBody>
      </p:sp>
    </p:spTree>
    <p:extLst>
      <p:ext uri="{BB962C8B-B14F-4D97-AF65-F5344CB8AC3E}">
        <p14:creationId xmlns:p14="http://schemas.microsoft.com/office/powerpoint/2010/main" val="244764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066800"/>
            <a:ext cx="10319657" cy="5427306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en-US" dirty="0"/>
              <a:t>Groups are stored in </a:t>
            </a:r>
            <a:r>
              <a:rPr lang="en-US" altLang="en-US" b="1" dirty="0"/>
              <a:t>/</a:t>
            </a:r>
            <a:r>
              <a:rPr lang="en-US" altLang="en-US" b="1" dirty="0" err="1"/>
              <a:t>etc</a:t>
            </a:r>
            <a:r>
              <a:rPr lang="en-US" altLang="en-US" b="1" dirty="0"/>
              <a:t>/groups</a:t>
            </a:r>
          </a:p>
          <a:p>
            <a:pPr>
              <a:defRPr/>
            </a:pPr>
            <a:endParaRPr lang="en-US" altLang="en-US" dirty="0"/>
          </a:p>
          <a:p>
            <a:r>
              <a:rPr lang="en-US" dirty="0"/>
              <a:t>Password information is stored in </a:t>
            </a:r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/shadow</a:t>
            </a:r>
          </a:p>
          <a:p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1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Username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2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Hashed password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3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Number of days since password was last changed 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Linux EPOCH (Jan 1, 1970).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4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many days before user can change password again.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5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many days until password change is required.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6 =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many days before password expiry will the user be notified that they need to change their password.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Uncompleted columns are How many days account will be locked, how many days until account is disabled.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2600" dirty="0"/>
          </a:p>
          <a:p>
            <a:pPr>
              <a:defRPr/>
            </a:pPr>
            <a:endParaRPr lang="en-US" altLang="en-US" sz="2600" dirty="0"/>
          </a:p>
          <a:p>
            <a:pPr>
              <a:defRPr/>
            </a:pPr>
            <a:endParaRPr lang="en-US" alt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7326686" cy="615553"/>
          </a:xfrm>
        </p:spPr>
        <p:txBody>
          <a:bodyPr/>
          <a:lstStyle/>
          <a:p>
            <a:r>
              <a:rPr lang="en-US" dirty="0"/>
              <a:t>Linux Groups and Passwords</a:t>
            </a:r>
          </a:p>
        </p:txBody>
      </p:sp>
    </p:spTree>
    <p:extLst>
      <p:ext uri="{BB962C8B-B14F-4D97-AF65-F5344CB8AC3E}">
        <p14:creationId xmlns:p14="http://schemas.microsoft.com/office/powerpoint/2010/main" val="41258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066800"/>
            <a:ext cx="10319657" cy="542730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 err="1"/>
              <a:t>Sudo</a:t>
            </a:r>
            <a:r>
              <a:rPr lang="en-US" altLang="en-US" dirty="0"/>
              <a:t> (</a:t>
            </a:r>
            <a:r>
              <a:rPr lang="en-US" altLang="en-US" dirty="0" err="1"/>
              <a:t>SuperUser</a:t>
            </a:r>
            <a:r>
              <a:rPr lang="en-US" altLang="en-US" dirty="0"/>
              <a:t> Do) command</a:t>
            </a:r>
            <a:endParaRPr lang="en-US" altLang="en-US" b="1" dirty="0"/>
          </a:p>
          <a:p>
            <a:pPr lvl="1"/>
            <a:r>
              <a:rPr lang="en-US" dirty="0"/>
              <a:t>Temporarily elevates privileges for the user to root</a:t>
            </a:r>
          </a:p>
          <a:p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You must be the </a:t>
            </a:r>
            <a:r>
              <a:rPr lang="en-US" dirty="0" err="1"/>
              <a:t>sudo</a:t>
            </a:r>
            <a:r>
              <a:rPr lang="en-US" dirty="0"/>
              <a:t> group in order to use the </a:t>
            </a:r>
            <a:r>
              <a:rPr lang="en-US" dirty="0" err="1"/>
              <a:t>sudo</a:t>
            </a:r>
            <a:r>
              <a:rPr lang="en-US" dirty="0"/>
              <a:t> command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Wheel (RedHat/CentOS)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err="1"/>
              <a:t>Sudo</a:t>
            </a:r>
            <a:r>
              <a:rPr lang="en-US" dirty="0"/>
              <a:t> (Debian/Ubuntu)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b="1" dirty="0" err="1"/>
              <a:t>visudo</a:t>
            </a:r>
            <a:endParaRPr lang="en-US" b="1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Command required to access the </a:t>
            </a:r>
            <a:r>
              <a:rPr lang="en-US" dirty="0" err="1"/>
              <a:t>sudoers</a:t>
            </a:r>
            <a:r>
              <a:rPr lang="en-US" dirty="0"/>
              <a:t> group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Allows you to make modification to group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Can limit or manage permissions</a:t>
            </a:r>
          </a:p>
          <a:p>
            <a:pPr>
              <a:defRPr/>
            </a:pPr>
            <a:endParaRPr lang="en-US" altLang="en-US" sz="2600" dirty="0"/>
          </a:p>
          <a:p>
            <a:pPr>
              <a:defRPr/>
            </a:pPr>
            <a:endParaRPr lang="en-US" altLang="en-US" sz="2600" dirty="0"/>
          </a:p>
          <a:p>
            <a:pPr>
              <a:defRPr/>
            </a:pPr>
            <a:endParaRPr lang="en-US" alt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6098785" cy="615553"/>
          </a:xfrm>
        </p:spPr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and </a:t>
            </a:r>
            <a:r>
              <a:rPr lang="en-US" dirty="0" err="1"/>
              <a:t>sudoers</a:t>
            </a:r>
            <a:r>
              <a:rPr lang="en-US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154428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12288"/>
            <a:ext cx="10319657" cy="506431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endParaRPr lang="en-US" sz="3200" b="1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Change permissions for a file or directory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US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Change ownership of a file or directory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chgrp</a:t>
            </a:r>
            <a:endParaRPr lang="en-US" sz="2400" dirty="0"/>
          </a:p>
          <a:p>
            <a:pPr lvl="1"/>
            <a:r>
              <a:rPr lang="en-US" sz="2400" dirty="0"/>
              <a:t>Change group for a file or directory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visudo</a:t>
            </a:r>
            <a:endParaRPr lang="en-US" sz="2400" dirty="0"/>
          </a:p>
          <a:p>
            <a:pPr lvl="1"/>
            <a:r>
              <a:rPr lang="en-US" sz="2400" dirty="0"/>
              <a:t>Edit </a:t>
            </a:r>
            <a:r>
              <a:rPr lang="en-US" sz="2400" dirty="0" err="1"/>
              <a:t>sudoers</a:t>
            </a:r>
            <a:r>
              <a:rPr lang="en-US" sz="2400" dirty="0"/>
              <a:t> group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</a:t>
            </a:r>
            <a:endParaRPr lang="en-US" sz="2400" dirty="0"/>
          </a:p>
          <a:p>
            <a:pPr lvl="1"/>
            <a:r>
              <a:rPr lang="en-US" sz="2400" dirty="0"/>
              <a:t>Access manual for all Linux commands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60557"/>
            <a:ext cx="3897862" cy="492443"/>
          </a:xfrm>
        </p:spPr>
        <p:txBody>
          <a:bodyPr/>
          <a:lstStyle/>
          <a:p>
            <a:r>
              <a:rPr lang="en-US" sz="3200" dirty="0"/>
              <a:t>Sample Commands</a:t>
            </a:r>
          </a:p>
        </p:txBody>
      </p:sp>
    </p:spTree>
    <p:extLst>
      <p:ext uri="{BB962C8B-B14F-4D97-AF65-F5344CB8AC3E}">
        <p14:creationId xmlns:p14="http://schemas.microsoft.com/office/powerpoint/2010/main" val="16168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12288"/>
            <a:ext cx="10319657" cy="506431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–al or 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</a:t>
            </a:r>
            <a:endParaRPr lang="en-US" sz="3200" b="1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List contents of directory include additional details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Display current working directory (where are you?)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endParaRPr lang="en-US" sz="2400" dirty="0"/>
          </a:p>
          <a:p>
            <a:pPr lvl="1"/>
            <a:r>
              <a:rPr lang="en-US" sz="2400" dirty="0"/>
              <a:t>Create an empty file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endParaRPr lang="en-US" sz="2400" dirty="0"/>
          </a:p>
          <a:p>
            <a:pPr lvl="1"/>
            <a:r>
              <a:rPr lang="en-US" sz="2400" dirty="0"/>
              <a:t>Search for a specific string in an output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endParaRPr lang="en-US" sz="2400" dirty="0"/>
          </a:p>
          <a:p>
            <a:pPr lvl="1"/>
            <a:r>
              <a:rPr lang="en-US" sz="2400" dirty="0"/>
              <a:t>Check the lines, word count, and characters in a file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60557"/>
            <a:ext cx="3897862" cy="492443"/>
          </a:xfrm>
        </p:spPr>
        <p:txBody>
          <a:bodyPr/>
          <a:lstStyle/>
          <a:p>
            <a:r>
              <a:rPr lang="en-US" sz="3200" dirty="0"/>
              <a:t>Sample Commands</a:t>
            </a:r>
          </a:p>
        </p:txBody>
      </p:sp>
    </p:spTree>
    <p:extLst>
      <p:ext uri="{BB962C8B-B14F-4D97-AF65-F5344CB8AC3E}">
        <p14:creationId xmlns:p14="http://schemas.microsoft.com/office/powerpoint/2010/main" val="92359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12288"/>
            <a:ext cx="10319657" cy="506431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endParaRPr lang="en-US" sz="3200" b="1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Makes a new directory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  <a:r>
              <a:rPr lang="en-US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Allows you to move up one directory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endParaRPr lang="en-US" sz="2400" dirty="0"/>
          </a:p>
          <a:p>
            <a:pPr lvl="1"/>
            <a:r>
              <a:rPr lang="en-US" sz="2400" dirty="0"/>
              <a:t>Shows you the content of a file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endParaRPr lang="en-US" sz="2400" dirty="0"/>
          </a:p>
          <a:p>
            <a:pPr lvl="1"/>
            <a:r>
              <a:rPr lang="en-US" sz="2400" dirty="0"/>
              <a:t>Displays a string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endParaRPr lang="en-US" sz="2400" dirty="0"/>
          </a:p>
          <a:p>
            <a:pPr lvl="1"/>
            <a:r>
              <a:rPr lang="en-US" sz="2400" dirty="0"/>
              <a:t>Finds a file or directory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60557"/>
            <a:ext cx="3897862" cy="492443"/>
          </a:xfrm>
        </p:spPr>
        <p:txBody>
          <a:bodyPr/>
          <a:lstStyle/>
          <a:p>
            <a:r>
              <a:rPr lang="en-US" sz="3200" dirty="0"/>
              <a:t>Sample Commands</a:t>
            </a:r>
          </a:p>
        </p:txBody>
      </p:sp>
    </p:spTree>
    <p:extLst>
      <p:ext uri="{BB962C8B-B14F-4D97-AF65-F5344CB8AC3E}">
        <p14:creationId xmlns:p14="http://schemas.microsoft.com/office/powerpoint/2010/main" val="177981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12288"/>
            <a:ext cx="10319657" cy="506431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groups</a:t>
            </a:r>
            <a:endParaRPr lang="en-US" sz="3200" b="1" dirty="0">
              <a:solidFill>
                <a:srgbClr val="0070C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Lists all groups a user is a member of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Allows you to change or modify a 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60557"/>
            <a:ext cx="3897862" cy="492443"/>
          </a:xfrm>
        </p:spPr>
        <p:txBody>
          <a:bodyPr/>
          <a:lstStyle/>
          <a:p>
            <a:r>
              <a:rPr lang="en-US" sz="3200" dirty="0"/>
              <a:t>Sample Commands</a:t>
            </a:r>
          </a:p>
        </p:txBody>
      </p:sp>
    </p:spTree>
    <p:extLst>
      <p:ext uri="{BB962C8B-B14F-4D97-AF65-F5344CB8AC3E}">
        <p14:creationId xmlns:p14="http://schemas.microsoft.com/office/powerpoint/2010/main" val="324170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5793-7157-400A-8859-A1C5FBA7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28584"/>
            <a:ext cx="2599430" cy="61555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78CA183-2E0D-4979-A225-810B91AC6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8" y="2477986"/>
            <a:ext cx="2784764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1425920" y="628200"/>
            <a:ext cx="8216352" cy="923330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Summary of Information Covered</a:t>
            </a:r>
          </a:p>
          <a:p>
            <a:endParaRPr lang="en-US" sz="20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60A30-C57D-4BEF-B768-087260A44B16}"/>
              </a:ext>
            </a:extLst>
          </p:cNvPr>
          <p:cNvSpPr txBox="1"/>
          <p:nvPr/>
        </p:nvSpPr>
        <p:spPr>
          <a:xfrm>
            <a:off x="1566250" y="1837853"/>
            <a:ext cx="86732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Linux File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Linux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Linux Permissions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Linux 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Linux Groups and Passwords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sudo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dirty="0" err="1">
                <a:solidFill>
                  <a:schemeClr val="bg1"/>
                </a:solidFill>
              </a:rPr>
              <a:t>sudoers</a:t>
            </a:r>
            <a:r>
              <a:rPr lang="en-US" sz="2800" dirty="0">
                <a:solidFill>
                  <a:schemeClr val="bg1"/>
                </a:solidFill>
              </a:rPr>
              <a:t>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Sample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4452501" cy="615553"/>
          </a:xfrm>
        </p:spPr>
        <p:txBody>
          <a:bodyPr/>
          <a:lstStyle/>
          <a:p>
            <a:r>
              <a:rPr lang="en-US" dirty="0"/>
              <a:t>Linux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975360"/>
            <a:ext cx="10689771" cy="5201603"/>
          </a:xfrm>
        </p:spPr>
        <p:txBody>
          <a:bodyPr>
            <a:normAutofit fontScale="85000" lnSpcReduction="20000"/>
          </a:bodyPr>
          <a:lstStyle/>
          <a:p>
            <a:pPr marL="0" indent="0"/>
            <a:r>
              <a:rPr lang="en-US" dirty="0"/>
              <a:t>Everything is a file; if it is not a file then it is a process.</a:t>
            </a:r>
          </a:p>
          <a:p>
            <a:pPr marL="804862" lvl="1" indent="-342900">
              <a:buFont typeface="Arial" panose="020B0604020202020204" pitchFamily="34" charset="0"/>
              <a:buChar char="•"/>
            </a:pPr>
            <a:r>
              <a:rPr lang="en-US" dirty="0"/>
              <a:t>Programs, services, texts, images and so forth are all files.</a:t>
            </a:r>
          </a:p>
          <a:p>
            <a:pPr marL="804862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Root</a:t>
            </a:r>
            <a:r>
              <a:rPr lang="en-US" dirty="0"/>
              <a:t> – </a:t>
            </a:r>
            <a:r>
              <a:rPr lang="en-US" b="0" dirty="0"/>
              <a:t>Top of directory (/)</a:t>
            </a:r>
          </a:p>
          <a:p>
            <a:endParaRPr lang="en-US" dirty="0"/>
          </a:p>
          <a:p>
            <a:r>
              <a:rPr lang="en-US" b="1" dirty="0"/>
              <a:t>/home </a:t>
            </a:r>
            <a:r>
              <a:rPr lang="en-US" dirty="0"/>
              <a:t>– </a:t>
            </a:r>
            <a:r>
              <a:rPr lang="en-US" b="0" dirty="0"/>
              <a:t>contains the home directories for each user.</a:t>
            </a:r>
          </a:p>
          <a:p>
            <a:pPr marL="747712" lvl="1">
              <a:buFont typeface="Arial" panose="020B0604020202020204" pitchFamily="34" charset="0"/>
              <a:buChar char="•"/>
            </a:pPr>
            <a:r>
              <a:rPr lang="en-US" b="0" dirty="0"/>
              <a:t>Can save and edit files in /Home</a:t>
            </a:r>
          </a:p>
          <a:p>
            <a:pPr marL="747712" lvl="1">
              <a:buFont typeface="Arial" panose="020B0604020202020204" pitchFamily="34" charset="0"/>
              <a:buChar char="•"/>
            </a:pPr>
            <a:r>
              <a:rPr lang="en-US" b="0" dirty="0"/>
              <a:t>Cannot access files in other users /Home</a:t>
            </a:r>
          </a:p>
          <a:p>
            <a:endParaRPr lang="en-US" dirty="0"/>
          </a:p>
          <a:p>
            <a:r>
              <a:rPr lang="en-US" b="1" dirty="0"/>
              <a:t>/</a:t>
            </a:r>
            <a:r>
              <a:rPr lang="en-US" b="1" dirty="0" err="1"/>
              <a:t>usr</a:t>
            </a:r>
            <a:r>
              <a:rPr lang="en-US" dirty="0"/>
              <a:t>– </a:t>
            </a:r>
            <a:r>
              <a:rPr lang="en-US" b="0" dirty="0"/>
              <a:t>contains program files and the files needed to run them</a:t>
            </a:r>
          </a:p>
          <a:p>
            <a:r>
              <a:rPr lang="en-US" b="0" dirty="0"/>
              <a:t>	Largest directory in the file system</a:t>
            </a:r>
          </a:p>
          <a:p>
            <a:endParaRPr lang="en-US" dirty="0"/>
          </a:p>
          <a:p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dirty="0"/>
              <a:t>– </a:t>
            </a:r>
            <a:r>
              <a:rPr lang="en-US" b="0" dirty="0"/>
              <a:t>stores configurations files for *nix and other software</a:t>
            </a:r>
          </a:p>
          <a:p>
            <a:endParaRPr lang="en-US" dirty="0"/>
          </a:p>
          <a:p>
            <a:r>
              <a:rPr lang="en-US" b="1" dirty="0"/>
              <a:t>/dev</a:t>
            </a:r>
            <a:r>
              <a:rPr lang="en-US" dirty="0"/>
              <a:t>– </a:t>
            </a:r>
            <a:r>
              <a:rPr lang="en-US" b="0" dirty="0"/>
              <a:t>stores hardware files</a:t>
            </a:r>
          </a:p>
          <a:p>
            <a:endParaRPr lang="en-US" dirty="0"/>
          </a:p>
          <a:p>
            <a:r>
              <a:rPr lang="en-US" b="1" dirty="0"/>
              <a:t>/</a:t>
            </a:r>
            <a:r>
              <a:rPr lang="en-US" b="1" dirty="0" err="1"/>
              <a:t>mnt</a:t>
            </a:r>
            <a:r>
              <a:rPr lang="en-US" dirty="0"/>
              <a:t>– </a:t>
            </a:r>
            <a:r>
              <a:rPr lang="en-US" b="0" dirty="0"/>
              <a:t>Physical storage devices files (hard drive, CD ROM, etc..)</a:t>
            </a:r>
          </a:p>
          <a:p>
            <a:endParaRPr lang="en-US" sz="2000" dirty="0"/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3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4452501" cy="615553"/>
          </a:xfrm>
        </p:spPr>
        <p:txBody>
          <a:bodyPr/>
          <a:lstStyle/>
          <a:p>
            <a:r>
              <a:rPr lang="en-US" dirty="0"/>
              <a:t>Linux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975360"/>
            <a:ext cx="10689771" cy="5201603"/>
          </a:xfrm>
        </p:spPr>
        <p:txBody>
          <a:bodyPr>
            <a:normAutofit/>
          </a:bodyPr>
          <a:lstStyle/>
          <a:p>
            <a:r>
              <a:rPr lang="en-US" b="1" dirty="0"/>
              <a:t>/var</a:t>
            </a:r>
            <a:r>
              <a:rPr lang="en-US" dirty="0"/>
              <a:t>– </a:t>
            </a:r>
            <a:r>
              <a:rPr lang="en-US" b="0" dirty="0"/>
              <a:t>contains temporary data like print and mail queues</a:t>
            </a:r>
          </a:p>
          <a:p>
            <a:endParaRPr lang="en-US" dirty="0"/>
          </a:p>
          <a:p>
            <a:r>
              <a:rPr lang="en-US" b="1" dirty="0"/>
              <a:t>/opt</a:t>
            </a:r>
            <a:r>
              <a:rPr lang="en-US" dirty="0"/>
              <a:t>– </a:t>
            </a:r>
            <a:r>
              <a:rPr lang="en-US" b="0" dirty="0"/>
              <a:t>third party software</a:t>
            </a:r>
          </a:p>
          <a:p>
            <a:endParaRPr lang="en-US" dirty="0"/>
          </a:p>
          <a:p>
            <a:pPr marL="0" indent="0"/>
            <a:r>
              <a:rPr lang="en-US" b="1" dirty="0"/>
              <a:t>/boot  </a:t>
            </a:r>
            <a:r>
              <a:rPr lang="en-US" dirty="0"/>
              <a:t>- </a:t>
            </a:r>
            <a:r>
              <a:rPr lang="en-US" b="0" dirty="0"/>
              <a:t>used to store </a:t>
            </a:r>
            <a:r>
              <a:rPr lang="en-US" b="0" dirty="0" err="1"/>
              <a:t>os</a:t>
            </a:r>
            <a:r>
              <a:rPr lang="en-US" b="0" dirty="0"/>
              <a:t> files comprising kernel, relatively small</a:t>
            </a:r>
          </a:p>
          <a:p>
            <a:pPr marL="0" indent="0"/>
            <a:endParaRPr lang="en-US" b="0" dirty="0"/>
          </a:p>
          <a:p>
            <a:pPr marL="0" indent="0"/>
            <a:r>
              <a:rPr lang="en-US" b="1" dirty="0"/>
              <a:t>/bin </a:t>
            </a:r>
            <a:r>
              <a:rPr lang="en-US" b="0" dirty="0"/>
              <a:t>– contains programs and commands shared by the systems and users</a:t>
            </a:r>
          </a:p>
          <a:p>
            <a:pPr marL="0" indent="0"/>
            <a:endParaRPr lang="en-US" b="0" dirty="0"/>
          </a:p>
          <a:p>
            <a:pPr marL="0" indent="0"/>
            <a:r>
              <a:rPr lang="en-US" b="1" dirty="0"/>
              <a:t>/</a:t>
            </a:r>
            <a:r>
              <a:rPr lang="en-US" b="1" dirty="0" err="1"/>
              <a:t>sbin</a:t>
            </a:r>
            <a:r>
              <a:rPr lang="en-US" b="1" dirty="0"/>
              <a:t> </a:t>
            </a:r>
            <a:r>
              <a:rPr lang="en-US" b="0" dirty="0"/>
              <a:t>– contains programs and commands for superuser (root)</a:t>
            </a:r>
          </a:p>
          <a:p>
            <a:endParaRPr lang="en-US" dirty="0"/>
          </a:p>
          <a:p>
            <a:r>
              <a:rPr lang="en-US" b="1" dirty="0"/>
              <a:t>/</a:t>
            </a:r>
            <a:r>
              <a:rPr lang="en-US" b="1" dirty="0" err="1"/>
              <a:t>lost+found</a:t>
            </a:r>
            <a:r>
              <a:rPr lang="en-US" dirty="0"/>
              <a:t>– </a:t>
            </a:r>
            <a:r>
              <a:rPr lang="en-US" b="0" dirty="0"/>
              <a:t>contains deleted files</a:t>
            </a:r>
          </a:p>
          <a:p>
            <a:endParaRPr lang="en-US" b="0" dirty="0"/>
          </a:p>
          <a:p>
            <a:r>
              <a:rPr lang="en-US" b="1" dirty="0"/>
              <a:t>.”filename” </a:t>
            </a:r>
            <a:r>
              <a:rPr lang="en-US" b="0" dirty="0"/>
              <a:t>– identifies a hidden file</a:t>
            </a:r>
          </a:p>
          <a:p>
            <a:endParaRPr lang="en-US" sz="2000" dirty="0"/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1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8815875" cy="615553"/>
          </a:xfrm>
        </p:spPr>
        <p:txBody>
          <a:bodyPr/>
          <a:lstStyle/>
          <a:p>
            <a:r>
              <a:rPr lang="en-US" dirty="0"/>
              <a:t>Linux Security (Basic Permissions)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975360"/>
            <a:ext cx="10689771" cy="5201603"/>
          </a:xfrm>
        </p:spPr>
        <p:txBody>
          <a:bodyPr>
            <a:normAutofit/>
          </a:bodyPr>
          <a:lstStyle/>
          <a:p>
            <a:r>
              <a:rPr lang="en-US" dirty="0"/>
              <a:t>Object is identified as Directory or File</a:t>
            </a:r>
          </a:p>
          <a:p>
            <a:endParaRPr lang="en-US" dirty="0"/>
          </a:p>
          <a:p>
            <a:r>
              <a:rPr lang="en-US" dirty="0"/>
              <a:t>Basic Permissions are applied</a:t>
            </a:r>
          </a:p>
          <a:p>
            <a:endParaRPr lang="en-US" b="1" dirty="0"/>
          </a:p>
          <a:p>
            <a:r>
              <a:rPr lang="en-US" b="1" dirty="0"/>
              <a:t>Basic Permissions</a:t>
            </a:r>
          </a:p>
          <a:p>
            <a:pPr lvl="1"/>
            <a:r>
              <a:rPr lang="en-US" dirty="0"/>
              <a:t>r (read)</a:t>
            </a:r>
          </a:p>
          <a:p>
            <a:pPr lvl="1"/>
            <a:r>
              <a:rPr lang="en-US" dirty="0"/>
              <a:t>w (write)</a:t>
            </a:r>
          </a:p>
          <a:p>
            <a:pPr lvl="1"/>
            <a:r>
              <a:rPr lang="en-US" dirty="0"/>
              <a:t>x (execute)</a:t>
            </a:r>
          </a:p>
          <a:p>
            <a:endParaRPr lang="en-US" b="1" dirty="0"/>
          </a:p>
          <a:p>
            <a:r>
              <a:rPr lang="en-US" b="1" dirty="0"/>
              <a:t>Applies to:</a:t>
            </a:r>
          </a:p>
          <a:p>
            <a:pPr lvl="1"/>
            <a:r>
              <a:rPr lang="en-US" dirty="0"/>
              <a:t>Owner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dirty="0"/>
              <a:t>User</a:t>
            </a:r>
          </a:p>
          <a:p>
            <a:endParaRPr lang="en-US" b="0" dirty="0"/>
          </a:p>
          <a:p>
            <a:endParaRPr lang="en-US" sz="2000" dirty="0"/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625351" cy="615553"/>
          </a:xfrm>
        </p:spPr>
        <p:txBody>
          <a:bodyPr/>
          <a:lstStyle/>
          <a:p>
            <a:r>
              <a:rPr lang="en-US" dirty="0"/>
              <a:t>Linux Security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2A5636C-CE49-3C9B-1AEF-D82C9AD43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8" y="1270635"/>
            <a:ext cx="7079182" cy="1397800"/>
          </a:xfrm>
        </p:spPr>
      </p:pic>
      <p:graphicFrame>
        <p:nvGraphicFramePr>
          <p:cNvPr id="5" name="Group 102">
            <a:extLst>
              <a:ext uri="{FF2B5EF4-FFF2-40B4-BE49-F238E27FC236}">
                <a16:creationId xmlns:a16="http://schemas.microsoft.com/office/drawing/2014/main" id="{F3226CB1-0B9C-FC9D-CC72-BDD54D0ED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48584"/>
              </p:ext>
            </p:extLst>
          </p:nvPr>
        </p:nvGraphicFramePr>
        <p:xfrm>
          <a:off x="6246223" y="2514600"/>
          <a:ext cx="3352800" cy="3552191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3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File Permissions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Owner has 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Owner has 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Owner has execute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Group has 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Group does not have 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Group has execute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Others have 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Others do not have 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Others have execute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6220614" cy="615553"/>
          </a:xfrm>
        </p:spPr>
        <p:txBody>
          <a:bodyPr/>
          <a:lstStyle/>
          <a:p>
            <a:r>
              <a:rPr lang="en-US" dirty="0"/>
              <a:t>Linux Permission (Basic)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3FE36A-0EB7-1472-49C3-82F7CE52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2" y="1018903"/>
            <a:ext cx="8763000" cy="5282052"/>
          </a:xfrm>
        </p:spPr>
        <p:txBody>
          <a:bodyPr/>
          <a:lstStyle/>
          <a:p>
            <a:r>
              <a:rPr lang="en-US" sz="2000" b="1" dirty="0" err="1"/>
              <a:t>chmod</a:t>
            </a:r>
            <a:r>
              <a:rPr lang="en-US" sz="2000" dirty="0"/>
              <a:t> command</a:t>
            </a:r>
          </a:p>
          <a:p>
            <a:pPr lvl="1"/>
            <a:r>
              <a:rPr lang="en-US" sz="2000" dirty="0"/>
              <a:t>To set file permissions</a:t>
            </a:r>
          </a:p>
          <a:p>
            <a:pPr lvl="1"/>
            <a:r>
              <a:rPr lang="en-US" sz="2000" dirty="0"/>
              <a:t>Settings are read (r), write (w), execute (x)</a:t>
            </a:r>
          </a:p>
          <a:p>
            <a:pPr lvl="1"/>
            <a:r>
              <a:rPr lang="en-US" sz="2000" dirty="0"/>
              <a:t>The three types of users are owners, groups, and others</a:t>
            </a:r>
          </a:p>
          <a:p>
            <a:pPr lvl="1"/>
            <a:r>
              <a:rPr lang="en-US" sz="2000" dirty="0"/>
              <a:t>Can be written in octal digits (range 0-7)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dirty="0"/>
              <a:t>                      </a:t>
            </a:r>
          </a:p>
          <a:p>
            <a:pPr marL="457200" lvl="1" indent="0">
              <a:buNone/>
            </a:pPr>
            <a:r>
              <a:rPr lang="en-US" sz="1800" dirty="0"/>
              <a:t>			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			example: $ </a:t>
            </a:r>
            <a:r>
              <a:rPr lang="en-US" sz="1800" dirty="0" err="1"/>
              <a:t>chmod</a:t>
            </a:r>
            <a:r>
              <a:rPr lang="en-US" sz="1800" dirty="0"/>
              <a:t> 600 private.txt</a:t>
            </a:r>
          </a:p>
          <a:p>
            <a:pPr marL="457200" lvl="1" indent="0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CA450-ACEF-5744-96B0-A45E1A8A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63" y="2743198"/>
            <a:ext cx="2826761" cy="25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027432" cy="615553"/>
          </a:xfrm>
        </p:spPr>
        <p:txBody>
          <a:bodyPr/>
          <a:lstStyle/>
          <a:p>
            <a:r>
              <a:rPr lang="en-US" dirty="0"/>
              <a:t>Linux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138285"/>
            <a:ext cx="9791700" cy="506657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600" b="1" dirty="0"/>
              <a:t>Default User</a:t>
            </a:r>
          </a:p>
          <a:p>
            <a:pPr lvl="0"/>
            <a:r>
              <a:rPr lang="en-US" sz="2600" dirty="0"/>
              <a:t>Original user created when distro is installed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root</a:t>
            </a:r>
          </a:p>
          <a:p>
            <a:r>
              <a:rPr lang="en-US" sz="2600" dirty="0"/>
              <a:t>Superuser, similar to Administrator in Windows. Has ultimate power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User</a:t>
            </a:r>
          </a:p>
          <a:p>
            <a:pPr lvl="1"/>
            <a:r>
              <a:rPr lang="en-US" sz="2600" dirty="0"/>
              <a:t>Basic user, has abilities based on permissions and groups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 algn="ctr">
              <a:buNone/>
            </a:pPr>
            <a:r>
              <a:rPr lang="en-US" altLang="en-US" sz="2200" dirty="0">
                <a:solidFill>
                  <a:srgbClr val="FF0000"/>
                </a:solidFill>
              </a:rPr>
              <a:t>(PREVIEW Services)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758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027432" cy="615553"/>
          </a:xfrm>
        </p:spPr>
        <p:txBody>
          <a:bodyPr/>
          <a:lstStyle/>
          <a:p>
            <a:r>
              <a:rPr lang="en-US" dirty="0"/>
              <a:t>Linux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138285"/>
            <a:ext cx="9791700" cy="5066571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600" b="1" dirty="0"/>
              <a:t>Group</a:t>
            </a:r>
          </a:p>
          <a:p>
            <a:pPr lvl="0"/>
            <a:r>
              <a:rPr lang="en-US" sz="2600" dirty="0"/>
              <a:t>Collection of users 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System Users</a:t>
            </a:r>
          </a:p>
          <a:p>
            <a:r>
              <a:rPr lang="en-US" sz="2600" dirty="0"/>
              <a:t>Users that may be created by the system or manually</a:t>
            </a:r>
          </a:p>
          <a:p>
            <a:r>
              <a:rPr lang="en-US" sz="2600" dirty="0"/>
              <a:t>Normally do not have the ability to log in through the login screen.</a:t>
            </a:r>
          </a:p>
          <a:p>
            <a:r>
              <a:rPr lang="en-US" sz="2600" dirty="0"/>
              <a:t>Have a UID below 1000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 algn="ctr">
              <a:buNone/>
            </a:pPr>
            <a:r>
              <a:rPr lang="en-US" altLang="en-US" sz="2200" dirty="0">
                <a:solidFill>
                  <a:srgbClr val="FF0000"/>
                </a:solidFill>
              </a:rPr>
              <a:t>(PREVIEW Services)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747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9F1E77650F745B18DD687BDB0280D" ma:contentTypeVersion="9" ma:contentTypeDescription="Create a new document." ma:contentTypeScope="" ma:versionID="ce99845403c31120552f5dc94fed862a">
  <xsd:schema xmlns:xsd="http://www.w3.org/2001/XMLSchema" xmlns:xs="http://www.w3.org/2001/XMLSchema" xmlns:p="http://schemas.microsoft.com/office/2006/metadata/properties" xmlns:ns2="519303f4-e114-4873-a962-6e06524e4a50" xmlns:ns3="a8337ce8-1428-4b13-8b6d-d6c85264f49c" targetNamespace="http://schemas.microsoft.com/office/2006/metadata/properties" ma:root="true" ma:fieldsID="6e6a902888f6c48035a40e571a827925" ns2:_="" ns3:_="">
    <xsd:import namespace="519303f4-e114-4873-a962-6e06524e4a50"/>
    <xsd:import namespace="a8337ce8-1428-4b13-8b6d-d6c85264f4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303f4-e114-4873-a962-6e06524e4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37ce8-1428-4b13-8b6d-d6c85264f4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BBD17D-4CD0-4B9B-9FC9-32AACDFC1AF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519303f4-e114-4873-a962-6e06524e4a50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a8337ce8-1428-4b13-8b6d-d6c85264f49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D44A4C-8376-48B2-8DF4-D1D5730C8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9303f4-e114-4873-a962-6e06524e4a50"/>
    <ds:schemaRef ds:uri="a8337ce8-1428-4b13-8b6d-d6c85264f4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1FFE67-40D3-42F5-A91A-B7D0505017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</TotalTime>
  <Words>998</Words>
  <Application>Microsoft Office PowerPoint</Application>
  <PresentationFormat>Widescreen</PresentationFormat>
  <Paragraphs>235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Courier New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PowerPoint Presentation</vt:lpstr>
      <vt:lpstr>Linux File System</vt:lpstr>
      <vt:lpstr>Linux File System</vt:lpstr>
      <vt:lpstr>Linux Security (Basic Permissions) </vt:lpstr>
      <vt:lpstr>Linux Security</vt:lpstr>
      <vt:lpstr>Linux Permission (Basic)</vt:lpstr>
      <vt:lpstr>Linux Users</vt:lpstr>
      <vt:lpstr>Linux Users</vt:lpstr>
      <vt:lpstr>Linux Users</vt:lpstr>
      <vt:lpstr>Linux Groups and Passwords</vt:lpstr>
      <vt:lpstr>Linux Groups and Passwords</vt:lpstr>
      <vt:lpstr>sudo and sudoers group</vt:lpstr>
      <vt:lpstr>Sample Commands</vt:lpstr>
      <vt:lpstr>Sample Commands</vt:lpstr>
      <vt:lpstr>Sample Commands</vt:lpstr>
      <vt:lpstr>Sample Commands</vt:lpstr>
      <vt:lpstr>Questions</vt:lpstr>
    </vt:vector>
  </TitlesOfParts>
  <Company>NSCC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Aucoin,Denis</dc:creator>
  <cp:lastModifiedBy>Dutka,Marie</cp:lastModifiedBy>
  <cp:revision>85</cp:revision>
  <dcterms:created xsi:type="dcterms:W3CDTF">2018-07-25T14:39:40Z</dcterms:created>
  <dcterms:modified xsi:type="dcterms:W3CDTF">2023-10-23T20:09:01Z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0x010100C309F1E77650F745B18DD687BDB0280D</vt:lpwstr>
  </property>
</Properties>
</file>